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74" r:id="rId6"/>
    <p:sldId id="260" r:id="rId7"/>
    <p:sldId id="273" r:id="rId8"/>
    <p:sldId id="263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6618FEC-DE4A-4176-8456-A48AC1EEBDB7}">
  <a:tblStyle styleId="{F6618FEC-DE4A-4176-8456-A48AC1EEB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84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5b0a1b5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5b0a1b5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65868d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65868d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5b0a1b5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5b0a1b5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65868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65868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e5b0a1b5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e5b0a1b5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5b0a1b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5b0a1b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5b0a1b5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5b0a1b5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5b0a1b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5b0a1b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65868d0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65868d0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玩家每玩一款遊戲,都要重新開始，無法有任何實質的累積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5b0a1b5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5b0a1b5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5b0a1b5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5b0a1b5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5b0a1b5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5b0a1b5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30434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zh-TW" sz="3000" b="1" dirty="0">
                <a:solidFill>
                  <a:srgbClr val="FF0000"/>
                </a:solidFill>
              </a:rPr>
              <a:t>I</a:t>
            </a:r>
            <a:r>
              <a:rPr lang="zh-TW" sz="3000" dirty="0">
                <a:solidFill>
                  <a:srgbClr val="FFFFFF"/>
                </a:solidFill>
              </a:rPr>
              <a:t>ntelligent </a:t>
            </a:r>
            <a:r>
              <a:rPr lang="zh-TW" sz="3000" b="1" dirty="0">
                <a:solidFill>
                  <a:srgbClr val="FF0000"/>
                </a:solidFill>
              </a:rPr>
              <a:t>O</a:t>
            </a:r>
            <a:r>
              <a:rPr lang="zh-TW" sz="3000" dirty="0">
                <a:solidFill>
                  <a:srgbClr val="FFFFFF"/>
                </a:solidFill>
              </a:rPr>
              <a:t>perating System </a:t>
            </a:r>
            <a:r>
              <a:rPr lang="zh-TW" sz="3000" b="1" dirty="0">
                <a:solidFill>
                  <a:srgbClr val="FF0000"/>
                </a:solidFill>
              </a:rPr>
              <a:t>E</a:t>
            </a:r>
            <a:r>
              <a:rPr lang="zh-TW" sz="3000" dirty="0">
                <a:solidFill>
                  <a:srgbClr val="FFFFFF"/>
                </a:solidFill>
              </a:rPr>
              <a:t>xchange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6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dirty="0" smtClean="0">
                  <a:solidFill>
                    <a:schemeClr val="tx1"/>
                  </a:solidFill>
                </a:rPr>
                <a:t>用户群大小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(</a:t>
              </a:r>
              <a:r>
                <a:rPr lang="zh-TW" altLang="en-US" sz="2800" dirty="0" smtClean="0">
                  <a:solidFill>
                    <a:schemeClr val="tx1"/>
                  </a:solidFill>
                </a:rPr>
                <a:t>客戶群體</a:t>
              </a:r>
              <a:r>
                <a:rPr lang="en-US" altLang="zh-TW" sz="2800" dirty="0" smtClean="0">
                  <a:solidFill>
                    <a:schemeClr val="tx1"/>
                  </a:solidFill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7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42859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12</a:t>
            </a:r>
            <a:r>
              <a:rPr lang="zh-TW" altLang="en-US" sz="1800" b="1" dirty="0" smtClean="0">
                <a:solidFill>
                  <a:schemeClr val="tx1"/>
                </a:solidFill>
              </a:rPr>
              <a:t>億</a:t>
            </a:r>
            <a:endParaRPr lang="en-US" altLang="zh-TW" sz="1800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全球遊戲人口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1901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65%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付費玩家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15206" y="1071552"/>
            <a:ext cx="1785950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22RMB</a:t>
            </a:r>
          </a:p>
          <a:p>
            <a:pPr algn="ctr"/>
            <a:r>
              <a:rPr lang="zh-TW" altLang="en-US" sz="1800" b="1" dirty="0" smtClean="0">
                <a:solidFill>
                  <a:schemeClr val="tx1"/>
                </a:solidFill>
              </a:rPr>
              <a:t>每月遊戲花費</a:t>
            </a:r>
            <a:endParaRPr lang="en-US" altLang="zh-TW" sz="1800" b="1" dirty="0" smtClean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00166" y="3000378"/>
            <a:ext cx="6143668" cy="857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chemeClr val="tx1"/>
                </a:solidFill>
              </a:rPr>
              <a:t>商机</a:t>
            </a:r>
            <a:endParaRPr lang="en-US" altLang="zh-TW" sz="3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3600" b="1" dirty="0" smtClean="0">
                <a:solidFill>
                  <a:schemeClr val="tx1"/>
                </a:solidFill>
              </a:rPr>
              <a:t>171.6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億 </a:t>
            </a:r>
            <a:r>
              <a:rPr lang="en-US" altLang="zh-TW" sz="3600" b="1" dirty="0" smtClean="0">
                <a:solidFill>
                  <a:schemeClr val="tx1"/>
                </a:solidFill>
              </a:rPr>
              <a:t>RMB/</a:t>
            </a:r>
            <a:r>
              <a:rPr lang="zh-TW" altLang="en-US" sz="3600" b="1" dirty="0" smtClean="0">
                <a:solidFill>
                  <a:schemeClr val="tx1"/>
                </a:solidFill>
              </a:rPr>
              <a:t>月</a:t>
            </a:r>
            <a:endParaRPr lang="en-US" altLang="zh-TW" sz="36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p23"/>
          <p:cNvGraphicFramePr/>
          <p:nvPr/>
        </p:nvGraphicFramePr>
        <p:xfrm>
          <a:off x="1142976" y="1571618"/>
          <a:ext cx="6950875" cy="1645800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932525"/>
                <a:gridCol w="713250"/>
                <a:gridCol w="920750"/>
                <a:gridCol w="905975"/>
                <a:gridCol w="878550"/>
                <a:gridCol w="1131775"/>
                <a:gridCol w="1468050"/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程式透明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 b="1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可否更版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可否即时交易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预扣费用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用户可否免费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是否相容</a:t>
                      </a:r>
                      <a:endParaRPr lang="en-US" altLang="zh-TW" sz="900" b="1" dirty="0" smtClean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900" b="1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其他程式架構</a:t>
                      </a:r>
                      <a:endParaRPr sz="900" b="1"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FFFFFF"/>
                          </a:solidFill>
                        </a:rPr>
                        <a:t>❌</a:t>
                      </a: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EOS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❌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IOE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1E8D9"/>
                        </a:buClr>
                        <a:buSzPts val="1100"/>
                        <a:buFont typeface="Arial"/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</a:rPr>
                        <a:t>⭕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926" y="2859704"/>
            <a:ext cx="283525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926" y="2073911"/>
            <a:ext cx="283525" cy="2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926" y="2502539"/>
            <a:ext cx="283525" cy="2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竞争优势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进入市场策略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7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714348" y="1643056"/>
            <a:ext cx="2286016" cy="1828941"/>
            <a:chOff x="714348" y="1643056"/>
            <a:chExt cx="2286016" cy="1828941"/>
          </a:xfrm>
        </p:grpSpPr>
        <p:sp>
          <p:nvSpPr>
            <p:cNvPr id="243" name="Google Shape;243;p24"/>
            <p:cNvSpPr/>
            <p:nvPr/>
          </p:nvSpPr>
          <p:spPr>
            <a:xfrm>
              <a:off x="1142976" y="1643056"/>
              <a:ext cx="1338000" cy="13155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46" name="Picture 2" descr="ãcandy iconãçåçæå°çµæ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0253" y="1885029"/>
              <a:ext cx="785818" cy="785818"/>
            </a:xfrm>
            <a:prstGeom prst="rect">
              <a:avLst/>
            </a:prstGeom>
            <a:noFill/>
          </p:spPr>
        </p:pic>
        <p:sp>
          <p:nvSpPr>
            <p:cNvPr id="8" name="Google Shape;224;p22"/>
            <p:cNvSpPr txBox="1"/>
            <p:nvPr/>
          </p:nvSpPr>
          <p:spPr>
            <a:xfrm>
              <a:off x="714348" y="3036097"/>
              <a:ext cx="2286016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zh-CN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社交网站办发代币的活动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3786182" y="1643056"/>
            <a:ext cx="1345952" cy="1828941"/>
            <a:chOff x="3786182" y="1643056"/>
            <a:chExt cx="1345952" cy="1828941"/>
          </a:xfrm>
        </p:grpSpPr>
        <p:grpSp>
          <p:nvGrpSpPr>
            <p:cNvPr id="10" name="群組 9"/>
            <p:cNvGrpSpPr/>
            <p:nvPr/>
          </p:nvGrpSpPr>
          <p:grpSpPr>
            <a:xfrm>
              <a:off x="3786182" y="1643056"/>
              <a:ext cx="1345952" cy="1828941"/>
              <a:chOff x="1142976" y="1643056"/>
              <a:chExt cx="1345952" cy="1828941"/>
            </a:xfrm>
          </p:grpSpPr>
          <p:sp>
            <p:nvSpPr>
              <p:cNvPr id="11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TW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交易所上架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8" name="Picture 4" descr="C:\Users\a2924\AppData\Local\Microsoft\Windows\INetCache\IE\PCMUZNIG\bank-988164_960_720[1]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00496" y="1857370"/>
              <a:ext cx="900912" cy="714380"/>
            </a:xfrm>
            <a:prstGeom prst="rect">
              <a:avLst/>
            </a:prstGeom>
            <a:noFill/>
          </p:spPr>
        </p:pic>
      </p:grpSp>
      <p:grpSp>
        <p:nvGrpSpPr>
          <p:cNvPr id="19" name="群組 18"/>
          <p:cNvGrpSpPr/>
          <p:nvPr/>
        </p:nvGrpSpPr>
        <p:grpSpPr>
          <a:xfrm>
            <a:off x="6429388" y="1643056"/>
            <a:ext cx="1345952" cy="1828941"/>
            <a:chOff x="6429388" y="1714494"/>
            <a:chExt cx="1345952" cy="1828941"/>
          </a:xfrm>
        </p:grpSpPr>
        <p:grpSp>
          <p:nvGrpSpPr>
            <p:cNvPr id="14" name="群組 13"/>
            <p:cNvGrpSpPr/>
            <p:nvPr/>
          </p:nvGrpSpPr>
          <p:grpSpPr>
            <a:xfrm>
              <a:off x="6429388" y="1714494"/>
              <a:ext cx="1345952" cy="1828941"/>
              <a:chOff x="1142976" y="1643056"/>
              <a:chExt cx="1345952" cy="1828941"/>
            </a:xfrm>
          </p:grpSpPr>
          <p:sp>
            <p:nvSpPr>
              <p:cNvPr id="15" name="Google Shape;243;p24"/>
              <p:cNvSpPr/>
              <p:nvPr/>
            </p:nvSpPr>
            <p:spPr>
              <a:xfrm>
                <a:off x="1142976" y="1643056"/>
                <a:ext cx="1338000" cy="1315500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4;p22"/>
              <p:cNvSpPr txBox="1"/>
              <p:nvPr/>
            </p:nvSpPr>
            <p:spPr>
              <a:xfrm>
                <a:off x="1142976" y="3036097"/>
                <a:ext cx="1345952" cy="43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zh-CN" altLang="en-US" dirty="0" smtClean="0">
                    <a:solidFill>
                      <a:srgbClr val="FFFFFF"/>
                    </a:solidFill>
                    <a:latin typeface="微軟正黑體" pitchFamily="34" charset="-120"/>
                    <a:ea typeface="微軟正黑體" pitchFamily="34" charset="-120"/>
                  </a:rPr>
                  <a:t>透过游戏宣传</a:t>
                </a:r>
                <a:endParaRPr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pic>
          <p:nvPicPr>
            <p:cNvPr id="6149" name="Picture 5" descr="C:\Users\a2924\AppData\Local\Microsoft\Windows\INetCache\IE\PCMUZNIG\Video-Game-Controller-Icon[1]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682268" y="1928808"/>
              <a:ext cx="857238" cy="85723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38" y="1357304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1643042" y="2071684"/>
            <a:ext cx="914400" cy="504300"/>
          </a:xfrm>
          <a:prstGeom prst="leftRightArrow">
            <a:avLst>
              <a:gd name="adj1" fmla="val 68263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071538" y="3500444"/>
            <a:ext cx="2062500" cy="299929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sz="1200" b="1" dirty="0" smtClean="0">
                <a:latin typeface="微軟正黑體" pitchFamily="34" charset="-120"/>
                <a:ea typeface="微軟正黑體" pitchFamily="34" charset="-120"/>
              </a:rPr>
              <a:t>买</a:t>
            </a:r>
            <a:r>
              <a:rPr lang="zh-TW" sz="1200" b="1" dirty="0">
                <a:latin typeface="微軟正黑體" pitchFamily="34" charset="-120"/>
                <a:ea typeface="微軟正黑體" pitchFamily="34" charset="-120"/>
              </a:rPr>
              <a:t>佣金 : 3%    卖佣金 : 5%</a:t>
            </a:r>
            <a:endParaRPr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52" name="Google Shape;252;p25"/>
          <p:cNvGraphicFramePr/>
          <p:nvPr/>
        </p:nvGraphicFramePr>
        <p:xfrm>
          <a:off x="3786182" y="1357306"/>
          <a:ext cx="4326750" cy="2448696"/>
        </p:xfrm>
        <a:graphic>
          <a:graphicData uri="http://schemas.openxmlformats.org/drawingml/2006/table">
            <a:tbl>
              <a:tblPr>
                <a:noFill/>
                <a:tableStyleId>{F6618FEC-DE4A-4176-8456-A48AC1EEBDB7}</a:tableStyleId>
              </a:tblPr>
              <a:tblGrid>
                <a:gridCol w="1442250"/>
                <a:gridCol w="1442250"/>
                <a:gridCol w="1442250"/>
              </a:tblGrid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流通比例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流通数量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 dirty="0" smtClean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佣金</a:t>
                      </a:r>
                      <a:r>
                        <a:rPr lang="zh-TW" b="1" dirty="0">
                          <a:solidFill>
                            <a:srgbClr val="00B0F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(人民币)</a:t>
                      </a:r>
                      <a:endParaRPr b="1" dirty="0">
                        <a:solidFill>
                          <a:srgbClr val="00B0F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zh-TW" dirty="0" smtClean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%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5百萬</a:t>
                      </a:r>
                      <a:endParaRPr dirty="0">
                        <a:solidFill>
                          <a:srgbClr val="FFFF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39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千萬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2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75 %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千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百万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  <a:tr h="4081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100 %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15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亿</a:t>
                      </a:r>
                      <a:endParaRPr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8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CN" altLang="en-US" sz="2800" b="1" dirty="0" smtClean="0">
                  <a:solidFill>
                    <a:schemeClr val="dk1"/>
                  </a:solidFill>
                  <a:latin typeface="微軟正黑體" pitchFamily="34" charset="-120"/>
                  <a:ea typeface="微軟正黑體" pitchFamily="34" charset="-120"/>
                </a:rPr>
                <a:t>收入与财务预测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Arial"/>
                <a:sym typeface="Arial"/>
              </a:endParaRPr>
            </a:p>
          </p:txBody>
        </p:sp>
        <p:pic>
          <p:nvPicPr>
            <p:cNvPr id="9" name="Google Shape;12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500166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代币发行与推广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(3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CN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○ERC20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代币发行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ETH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交易来挖出更多的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透过交易分红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推广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IOE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b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提交</a:t>
            </a: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上架虚拟货币交易所</a:t>
            </a:r>
          </a:p>
          <a:p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500166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应用开发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(5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第一款范例游戏诞生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虚拟物品交易平台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虚拟宝物项的游戏诞生</a:t>
            </a:r>
            <a:b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寻找游戏开发商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000628" y="3000378"/>
            <a:ext cx="2286016" cy="1357322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第三方人员开发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(6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释出</a:t>
            </a:r>
            <a:r>
              <a:rPr lang="en-US" sz="1000" dirty="0" smtClean="0"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1000" dirty="0" smtClean="0">
                <a:latin typeface="微軟正黑體" pitchFamily="34" charset="-120"/>
                <a:ea typeface="微軟正黑體" pitchFamily="34" charset="-120"/>
              </a:rPr>
              <a:t>与文件</a:t>
            </a:r>
            <a:endParaRPr lang="en-US" altLang="zh-TW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开发商注册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上架系统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完成程式码对外审查机制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应用程式</a:t>
            </a:r>
            <a:r>
              <a:rPr lang="en-US" altLang="zh-CN" sz="10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CN" altLang="en-US" sz="1000" dirty="0" smtClean="0">
                <a:latin typeface="微軟正黑體" pitchFamily="34" charset="-120"/>
                <a:ea typeface="微軟正黑體" pitchFamily="34" charset="-120"/>
              </a:rPr>
              <a:t>游戏排行榜系统</a:t>
            </a:r>
            <a:endParaRPr lang="zh-TW" altLang="en-US" sz="1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000628" y="928676"/>
            <a:ext cx="2286016" cy="1500198"/>
          </a:xfrm>
          <a:prstGeom prst="roundRect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公链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(10</a:t>
            </a:r>
            <a:r>
              <a:rPr lang="zh-TW" altLang="en-US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個月</a:t>
            </a:r>
            <a:r>
              <a:rPr lang="en-US" altLang="zh-TW" b="1" dirty="0" smtClean="0">
                <a:solidFill>
                  <a:srgbClr val="00B0F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 smtClean="0">
              <a:solidFill>
                <a:srgbClr val="00B0F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CN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开放节点注册</a:t>
            </a:r>
            <a:endParaRPr lang="en-US" altLang="zh-CN" sz="1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○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測試鏈測試</a:t>
            </a:r>
            <a:endParaRPr lang="en-US" altLang="zh-CN" sz="10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1" name="直線單箭頭接點 10"/>
          <p:cNvCxnSpPr>
            <a:stCxn id="5" idx="2"/>
            <a:endCxn id="6" idx="0"/>
          </p:cNvCxnSpPr>
          <p:nvPr/>
        </p:nvCxnSpPr>
        <p:spPr>
          <a:xfrm rot="5400000">
            <a:off x="2357422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8" idx="1"/>
          </p:cNvCxnSpPr>
          <p:nvPr/>
        </p:nvCxnSpPr>
        <p:spPr>
          <a:xfrm>
            <a:off x="3786182" y="367903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8" idx="0"/>
            <a:endCxn id="9" idx="2"/>
          </p:cNvCxnSpPr>
          <p:nvPr/>
        </p:nvCxnSpPr>
        <p:spPr>
          <a:xfrm rot="5400000" flipH="1" flipV="1">
            <a:off x="5857884" y="27146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19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里程碑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關鍵指標</a:t>
              </a:r>
              <a:r>
                <a:rPr lang="en-US" altLang="zh-TW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20" name="Google Shape;12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42599" y="140225"/>
            <a:ext cx="8108626" cy="572700"/>
            <a:chOff x="342599" y="140225"/>
            <a:chExt cx="8108626" cy="572700"/>
          </a:xfrm>
        </p:grpSpPr>
        <p:sp>
          <p:nvSpPr>
            <p:cNvPr id="5" name="Google Shape;98;p17"/>
            <p:cNvSpPr txBox="1">
              <a:spLocks/>
            </p:cNvSpPr>
            <p:nvPr/>
          </p:nvSpPr>
          <p:spPr>
            <a:xfrm>
              <a:off x="671925" y="140225"/>
              <a:ext cx="7779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zh-TW" altLang="en-US" sz="2800" b="1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团队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pic>
          <p:nvPicPr>
            <p:cNvPr id="6" name="Google Shape;12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42599" y="217422"/>
              <a:ext cx="388625" cy="38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群組 19"/>
          <p:cNvGrpSpPr/>
          <p:nvPr/>
        </p:nvGrpSpPr>
        <p:grpSpPr>
          <a:xfrm>
            <a:off x="357158" y="1428742"/>
            <a:ext cx="1440000" cy="1900379"/>
            <a:chOff x="357158" y="1428742"/>
            <a:chExt cx="1440000" cy="1900379"/>
          </a:xfrm>
        </p:grpSpPr>
        <p:pic>
          <p:nvPicPr>
            <p:cNvPr id="10" name="圖片 9" descr="imgonline-com-ua-shape-hvnHTOHbpZq4J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58" y="1428742"/>
              <a:ext cx="1440000" cy="1440000"/>
            </a:xfrm>
            <a:prstGeom prst="rect">
              <a:avLst/>
            </a:prstGeom>
          </p:spPr>
        </p:pic>
        <p:sp>
          <p:nvSpPr>
            <p:cNvPr id="15" name="Google Shape;224;p22"/>
            <p:cNvSpPr txBox="1"/>
            <p:nvPr/>
          </p:nvSpPr>
          <p:spPr>
            <a:xfrm>
              <a:off x="404182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Kirin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资讯长</a:t>
              </a:r>
              <a:endParaRPr sz="1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690799" y="1428742"/>
            <a:ext cx="1440000" cy="1900379"/>
            <a:chOff x="3857619" y="1428742"/>
            <a:chExt cx="1440000" cy="1900379"/>
          </a:xfrm>
        </p:grpSpPr>
        <p:pic>
          <p:nvPicPr>
            <p:cNvPr id="40964" name="Picture 4" descr="https://srv2.imgonline.com.ua/result_img/imgonline-com-ua-shape-bHIrU0mNAg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57619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7" name="Google Shape;224;p22"/>
            <p:cNvSpPr txBox="1"/>
            <p:nvPr/>
          </p:nvSpPr>
          <p:spPr>
            <a:xfrm>
              <a:off x="3904643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Vicky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设计师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024440" y="1428742"/>
            <a:ext cx="1440000" cy="1900379"/>
            <a:chOff x="5607850" y="1428742"/>
            <a:chExt cx="1440000" cy="1900379"/>
          </a:xfrm>
        </p:grpSpPr>
        <p:pic>
          <p:nvPicPr>
            <p:cNvPr id="40966" name="Picture 6" descr="imgonline-com-ua-shape-qSsVcP0hBIZhx8Dc.png (482Ã482)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07850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8" name="Google Shape;224;p22"/>
            <p:cNvSpPr txBox="1"/>
            <p:nvPr/>
          </p:nvSpPr>
          <p:spPr>
            <a:xfrm>
              <a:off x="5654874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Jimmy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销售经理人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358082" y="1428742"/>
            <a:ext cx="1440000" cy="1900379"/>
            <a:chOff x="7358082" y="1428742"/>
            <a:chExt cx="1440000" cy="1900379"/>
          </a:xfrm>
        </p:grpSpPr>
        <p:pic>
          <p:nvPicPr>
            <p:cNvPr id="40968" name="Picture 8" descr="imgonline-com-ua-shape-AAPjBTSdq0.png (482Ã482)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58082" y="1428742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19" name="Google Shape;224;p22"/>
            <p:cNvSpPr txBox="1"/>
            <p:nvPr/>
          </p:nvSpPr>
          <p:spPr>
            <a:xfrm>
              <a:off x="7405106" y="2893221"/>
              <a:ext cx="1345952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zh-TW" sz="12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Ivy</a:t>
              </a:r>
            </a:p>
            <a:p>
              <a:pPr lvl="0" algn="ctr"/>
              <a:r>
                <a:rPr lang="zh-TW" alt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市場行銷</a:t>
              </a:r>
              <a:endParaRPr lang="en-US" altLang="zh-TW" sz="1200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3273" y="837568"/>
            <a:ext cx="2357454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4;p22"/>
          <p:cNvSpPr txBox="1"/>
          <p:nvPr/>
        </p:nvSpPr>
        <p:spPr>
          <a:xfrm>
            <a:off x="3714744" y="3143254"/>
            <a:ext cx="17145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FFFFFF"/>
                </a:solidFill>
              </a:rPr>
              <a:t>https://</a:t>
            </a:r>
            <a:r>
              <a:rPr lang="en-US" sz="1800" dirty="0" smtClean="0">
                <a:solidFill>
                  <a:srgbClr val="0070C0"/>
                </a:solidFill>
              </a:rPr>
              <a:t>ioelink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  <a:r>
              <a:rPr lang="en-US" sz="1600" dirty="0" smtClean="0">
                <a:solidFill>
                  <a:srgbClr val="FFFF00"/>
                </a:solidFill>
              </a:rPr>
              <a:t>net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88" y="1152138"/>
            <a:ext cx="2387125" cy="239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32" y="1714494"/>
            <a:ext cx="743500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071670" y="1785932"/>
            <a:ext cx="15810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FFFF"/>
                </a:solidFill>
              </a:rPr>
              <a:t>IOE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919400" y="1066750"/>
            <a:ext cx="17115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Kirin Chen</a:t>
            </a:r>
            <a:endParaRPr sz="1800" b="1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667825" y="2422147"/>
            <a:ext cx="26748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FF"/>
                </a:highlight>
              </a:rPr>
              <a:t>ioelinkio@ioelink.net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564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(</a:t>
            </a:r>
            <a:r>
              <a:rPr 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虚拟宝物严重通膨</a:t>
            </a:r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 descr="衝鋒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44" y="2428874"/>
            <a:ext cx="1050344" cy="1069617"/>
          </a:xfrm>
          <a:prstGeom prst="rect">
            <a:avLst/>
          </a:prstGeom>
        </p:spPr>
      </p:pic>
      <p:pic>
        <p:nvPicPr>
          <p:cNvPr id="18" name="圖片 17" descr="bo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28" y="1714494"/>
            <a:ext cx="2888447" cy="2714644"/>
          </a:xfrm>
          <a:prstGeom prst="rect">
            <a:avLst/>
          </a:prstGeom>
        </p:spPr>
      </p:pic>
      <p:sp>
        <p:nvSpPr>
          <p:cNvPr id="21" name="直線圖說文字 1 20"/>
          <p:cNvSpPr/>
          <p:nvPr/>
        </p:nvSpPr>
        <p:spPr>
          <a:xfrm>
            <a:off x="5500694" y="2071684"/>
            <a:ext cx="1928826" cy="612648"/>
          </a:xfrm>
          <a:prstGeom prst="borderCallout1">
            <a:avLst>
              <a:gd name="adj1" fmla="val 56332"/>
              <a:gd name="adj2" fmla="val 305"/>
              <a:gd name="adj3" fmla="val 109279"/>
              <a:gd name="adj4" fmla="val -349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改版获得机率下降</a:t>
            </a:r>
          </a:p>
        </p:txBody>
      </p:sp>
      <p:sp>
        <p:nvSpPr>
          <p:cNvPr id="22" name="直線圖說文字 1 21"/>
          <p:cNvSpPr/>
          <p:nvPr/>
        </p:nvSpPr>
        <p:spPr>
          <a:xfrm>
            <a:off x="5500694" y="3000378"/>
            <a:ext cx="1928826" cy="612648"/>
          </a:xfrm>
          <a:prstGeom prst="borderCallout1">
            <a:avLst>
              <a:gd name="adj1" fmla="val 44521"/>
              <a:gd name="adj2" fmla="val -395"/>
              <a:gd name="adj3" fmla="val 9419"/>
              <a:gd name="adj4" fmla="val -3642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軟正黑體" pitchFamily="34" charset="-120"/>
                <a:ea typeface="微軟正黑體" pitchFamily="34" charset="-120"/>
              </a:rPr>
              <a:t>官方带头贩售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3143240" y="1071552"/>
            <a:ext cx="2857520" cy="642942"/>
          </a:xfrm>
          <a:prstGeom prst="wedgeRoundRectCallout">
            <a:avLst>
              <a:gd name="adj1" fmla="val -60761"/>
              <a:gd name="adj2" fmla="val 1076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「pay for win」「pay for time」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Google Shape;184;p20"/>
          <p:cNvSpPr txBox="1"/>
          <p:nvPr/>
        </p:nvSpPr>
        <p:spPr>
          <a:xfrm>
            <a:off x="1314258" y="4509574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游戏开发商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1275606"/>
            <a:ext cx="9144000" cy="243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问题 &amp;验证 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玩家无实质保障</a:t>
            </a:r>
            <a:r>
              <a:rPr 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565650" y="3111538"/>
            <a:ext cx="158241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游戏</a:t>
            </a:r>
            <a:endParaRPr dirty="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0" y="1803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736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072" y="2355726"/>
            <a:ext cx="288032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088" y="2643758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90550" y="4101975"/>
            <a:ext cx="8476200" cy="64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zh-CN" altLang="en-US" sz="1100" dirty="0" smtClean="0">
                <a:solidFill>
                  <a:srgbClr val="FFFFFF"/>
                </a:solidFill>
              </a:rPr>
              <a:t>玩家每玩一款游戏</a:t>
            </a:r>
            <a:r>
              <a:rPr lang="en-US" altLang="zh-CN" sz="1100" dirty="0" smtClean="0">
                <a:solidFill>
                  <a:srgbClr val="FFFFFF"/>
                </a:solidFill>
              </a:rPr>
              <a:t>,</a:t>
            </a:r>
            <a:r>
              <a:rPr lang="zh-CN" altLang="en-US" sz="1100" dirty="0" smtClean="0">
                <a:solidFill>
                  <a:srgbClr val="FFFFFF"/>
                </a:solidFill>
              </a:rPr>
              <a:t>都要重新开始，无法有任何实质的累积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88" y="1484288"/>
            <a:ext cx="1584176" cy="1584176"/>
          </a:xfrm>
          <a:prstGeom prst="rect">
            <a:avLst/>
          </a:prstGeom>
        </p:spPr>
      </p:pic>
      <p:sp>
        <p:nvSpPr>
          <p:cNvPr id="14" name="Google Shape;86;p16"/>
          <p:cNvSpPr/>
          <p:nvPr/>
        </p:nvSpPr>
        <p:spPr>
          <a:xfrm>
            <a:off x="2195736" y="3111538"/>
            <a:ext cx="1008112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玩家入场</a:t>
            </a:r>
            <a:endParaRPr dirty="0"/>
          </a:p>
        </p:txBody>
      </p:sp>
      <p:sp>
        <p:nvSpPr>
          <p:cNvPr id="15" name="Google Shape;86;p16"/>
          <p:cNvSpPr/>
          <p:nvPr/>
        </p:nvSpPr>
        <p:spPr>
          <a:xfrm>
            <a:off x="5796136" y="3111538"/>
            <a:ext cx="936104" cy="3885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TW" altLang="en-US" dirty="0" smtClean="0"/>
              <a:t>玩家离开</a:t>
            </a:r>
            <a:endParaRPr dirty="0"/>
          </a:p>
        </p:txBody>
      </p:sp>
      <p:pic>
        <p:nvPicPr>
          <p:cNvPr id="16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152" y="1779662"/>
            <a:ext cx="1182975" cy="11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 rot="2673473">
            <a:off x="6765486" y="165171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b="1" dirty="0" smtClean="0">
                <a:latin typeface="+mj-lt"/>
              </a:rPr>
              <a:t>？！</a:t>
            </a:r>
            <a:endParaRPr kumimoji="1" lang="zh-TW" altLang="en-US" sz="1600" b="1" dirty="0">
              <a:latin typeface="+mj-lt"/>
            </a:endParaRPr>
          </a:p>
        </p:txBody>
      </p:sp>
      <p:grpSp>
        <p:nvGrpSpPr>
          <p:cNvPr id="3" name="群組 18"/>
          <p:cNvGrpSpPr/>
          <p:nvPr/>
        </p:nvGrpSpPr>
        <p:grpSpPr>
          <a:xfrm>
            <a:off x="5521442" y="2468870"/>
            <a:ext cx="1066782" cy="822960"/>
            <a:chOff x="5408298" y="2355726"/>
            <a:chExt cx="1066782" cy="822960"/>
          </a:xfrm>
        </p:grpSpPr>
        <p:sp>
          <p:nvSpPr>
            <p:cNvPr id="28" name="弧線 27"/>
            <p:cNvSpPr/>
            <p:nvPr/>
          </p:nvSpPr>
          <p:spPr>
            <a:xfrm rot="16200000">
              <a:off x="5652120" y="2355726"/>
              <a:ext cx="822960" cy="822960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  <p:sp>
          <p:nvSpPr>
            <p:cNvPr id="30" name="弧線 29"/>
            <p:cNvSpPr/>
            <p:nvPr/>
          </p:nvSpPr>
          <p:spPr>
            <a:xfrm rot="21201086">
              <a:off x="5408298" y="2562754"/>
              <a:ext cx="222908" cy="222908"/>
            </a:xfrm>
            <a:prstGeom prst="arc">
              <a:avLst>
                <a:gd name="adj1" fmla="val 16426588"/>
                <a:gd name="adj2" fmla="val 0"/>
              </a:avLst>
            </a:prstGeom>
            <a:ln w="28575" cmpd="sng">
              <a:solidFill>
                <a:schemeClr val="bg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可行性评估 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虚拟物品有价值</a:t>
            </a:r>
            <a:r>
              <a:rPr lang="en-US" altLang="zh-TW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9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85800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671925" y="140225"/>
            <a:ext cx="77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b="1" dirty="0">
                <a:latin typeface="微軟正黑體" pitchFamily="34" charset="-120"/>
                <a:ea typeface="微軟正黑體" pitchFamily="34" charset="-120"/>
              </a:rPr>
              <a:t>解决方案 &amp;可行性评估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CN" altLang="en-US" b="1" dirty="0" smtClean="0">
                <a:latin typeface="微軟正黑體" pitchFamily="34" charset="-120"/>
                <a:ea typeface="微軟正黑體" pitchFamily="34" charset="-120"/>
              </a:rPr>
              <a:t>可监督的后台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02" name="AutoShape 2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5604" name="AutoShape 4" descr="https://ioelink.net/svg/deploy-flow-zh_tw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3" name="圖片 32" descr="deploy-flow-zh_t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857238"/>
            <a:ext cx="6650963" cy="392907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2500298" y="2786064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部属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572000" y="2799220"/>
            <a:ext cx="857256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注册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登记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72132" y="2837768"/>
            <a:ext cx="928694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tx1"/>
                </a:solidFill>
              </a:rPr>
              <a:t>写入</a:t>
            </a:r>
            <a:r>
              <a:rPr lang="en-US" altLang="zh-TW" sz="1200" dirty="0" smtClean="0">
                <a:solidFill>
                  <a:schemeClr val="tx1"/>
                </a:solidFill>
              </a:rPr>
              <a:t>/</a:t>
            </a:r>
            <a:r>
              <a:rPr lang="zh-TW" altLang="en-US" sz="1200" dirty="0" smtClean="0">
                <a:solidFill>
                  <a:schemeClr val="tx1"/>
                </a:solidFill>
              </a:rPr>
              <a:t>读取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打造健全的游戏生态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28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857238"/>
            <a:ext cx="9144000" cy="374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854575" y="4250875"/>
            <a:ext cx="2264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75" y="1565875"/>
            <a:ext cx="2062475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846025" y="37124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透过智能合约购买</a:t>
            </a:r>
            <a:r>
              <a:rPr lang="en-US" altLang="zh-CN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ERC20</a:t>
            </a:r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代币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998" y="1102600"/>
            <a:ext cx="1540025" cy="24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354073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合约自带涨跌幅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975" y="1565880"/>
            <a:ext cx="2011751" cy="20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6201588" y="3763675"/>
            <a:ext cx="20625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用户分红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解决方案 </a:t>
            </a:r>
            <a:r>
              <a:rPr lang="en-US" altLang="zh-CN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货币的担保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1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2"/>
          <p:cNvGrpSpPr/>
          <p:nvPr/>
        </p:nvGrpSpPr>
        <p:grpSpPr>
          <a:xfrm>
            <a:off x="1220013" y="1785932"/>
            <a:ext cx="1637475" cy="1842250"/>
            <a:chOff x="846413" y="1887375"/>
            <a:chExt cx="1637475" cy="1842250"/>
          </a:xfrm>
        </p:grpSpPr>
        <p:pic>
          <p:nvPicPr>
            <p:cNvPr id="223" name="Google Shape;22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350" y="1887375"/>
              <a:ext cx="1368750" cy="136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2"/>
            <p:cNvSpPr txBox="1"/>
            <p:nvPr/>
          </p:nvSpPr>
          <p:spPr>
            <a:xfrm>
              <a:off x="846413" y="3293725"/>
              <a:ext cx="1637475" cy="4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虚拟物品有价值</a:t>
              </a:r>
              <a:endParaRPr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906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3643306" y="3192282"/>
            <a:ext cx="1785950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去中心化的游戏后台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531" y="1785932"/>
            <a:ext cx="1368750" cy="13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357950" y="3192282"/>
            <a:ext cx="1573912" cy="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rPr>
              <a:t>健全的游戏环境</a:t>
            </a:r>
            <a:endParaRPr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Google Shape;98;p17"/>
          <p:cNvSpPr txBox="1">
            <a:spLocks/>
          </p:cNvSpPr>
          <p:nvPr/>
        </p:nvSpPr>
        <p:spPr>
          <a:xfrm>
            <a:off x="671925" y="1402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zh-CN" altLang="en-US" sz="2800" b="1" dirty="0" smtClean="0">
                <a:solidFill>
                  <a:schemeClr val="dk1"/>
                </a:solidFill>
                <a:latin typeface="微軟正黑體" pitchFamily="34" charset="-120"/>
                <a:ea typeface="微軟正黑體" pitchFamily="34" charset="-120"/>
              </a:rPr>
              <a:t>价值主张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12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99" y="217422"/>
            <a:ext cx="388625" cy="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531</Words>
  <PresentationFormat>如螢幕大小 (16:9)</PresentationFormat>
  <Paragraphs>116</Paragraphs>
  <Slides>16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Simple Dark</vt:lpstr>
      <vt:lpstr>Intelligent Operating System Exchange</vt:lpstr>
      <vt:lpstr>投影片 2</vt:lpstr>
      <vt:lpstr>问题 &amp;验证 (虚拟宝物严重通膨)</vt:lpstr>
      <vt:lpstr>问题 &amp;验证 (玩家无实质保障)</vt:lpstr>
      <vt:lpstr>投影片 5</vt:lpstr>
      <vt:lpstr>解决方案 &amp;可行性评估 (可监督的后台)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Operating System Exchange</dc:title>
  <cp:lastModifiedBy>kirin DDT</cp:lastModifiedBy>
  <cp:revision>49</cp:revision>
  <dcterms:modified xsi:type="dcterms:W3CDTF">2019-01-27T08:09:32Z</dcterms:modified>
</cp:coreProperties>
</file>